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sldIdLst>
    <p:sldId id="279" r:id="rId2"/>
    <p:sldId id="283" r:id="rId3"/>
    <p:sldId id="284" r:id="rId4"/>
    <p:sldId id="280" r:id="rId5"/>
    <p:sldId id="281" r:id="rId6"/>
    <p:sldId id="282" r:id="rId7"/>
    <p:sldId id="256" r:id="rId8"/>
    <p:sldId id="257" r:id="rId9"/>
    <p:sldId id="258" r:id="rId10"/>
    <p:sldId id="259" r:id="rId11"/>
    <p:sldId id="260" r:id="rId12"/>
    <p:sldId id="261" r:id="rId13"/>
    <p:sldId id="262" r:id="rId14"/>
    <p:sldId id="263" r:id="rId15"/>
    <p:sldId id="264" r:id="rId16"/>
    <p:sldId id="265" r:id="rId17"/>
    <p:sldId id="266" r:id="rId18"/>
    <p:sldId id="267" r:id="rId19"/>
    <p:sldId id="269" r:id="rId20"/>
    <p:sldId id="306" r:id="rId21"/>
    <p:sldId id="301" r:id="rId22"/>
    <p:sldId id="270" r:id="rId23"/>
    <p:sldId id="285" r:id="rId24"/>
    <p:sldId id="286" r:id="rId25"/>
    <p:sldId id="287" r:id="rId26"/>
    <p:sldId id="307" r:id="rId27"/>
    <p:sldId id="271" r:id="rId28"/>
    <p:sldId id="273" r:id="rId29"/>
    <p:sldId id="290" r:id="rId30"/>
    <p:sldId id="288" r:id="rId31"/>
    <p:sldId id="289" r:id="rId32"/>
    <p:sldId id="277" r:id="rId33"/>
    <p:sldId id="303" r:id="rId34"/>
    <p:sldId id="304" r:id="rId35"/>
    <p:sldId id="305" r:id="rId36"/>
    <p:sldId id="278" r:id="rId37"/>
    <p:sldId id="291" r:id="rId38"/>
    <p:sldId id="292" r:id="rId39"/>
    <p:sldId id="293" r:id="rId40"/>
    <p:sldId id="294" r:id="rId41"/>
    <p:sldId id="295" r:id="rId42"/>
    <p:sldId id="276" r:id="rId43"/>
    <p:sldId id="296" r:id="rId44"/>
    <p:sldId id="297" r:id="rId45"/>
    <p:sldId id="298" r:id="rId46"/>
    <p:sldId id="299" r:id="rId47"/>
    <p:sldId id="300"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varScale="1">
        <p:scale>
          <a:sx n="94" d="100"/>
          <a:sy n="94" d="100"/>
        </p:scale>
        <p:origin x="-162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02C4417-9AD0-394A-9AD8-96136BF97B8B}" type="datetimeFigureOut">
              <a:rPr lang="en-US" smtClean="0"/>
              <a:t>2/21/12</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302C4417-9AD0-394A-9AD8-96136BF97B8B}" type="datetimeFigureOut">
              <a:rPr lang="en-US" smtClean="0"/>
              <a:t>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40DCD1-E190-D843-A496-39E4C1368898}"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02C4417-9AD0-394A-9AD8-96136BF97B8B}" type="datetimeFigureOut">
              <a:rPr lang="en-US" smtClean="0"/>
              <a:t>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40DCD1-E190-D843-A496-39E4C1368898}"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02C4417-9AD0-394A-9AD8-96136BF97B8B}" type="datetimeFigureOut">
              <a:rPr lang="en-US" smtClean="0"/>
              <a:t>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40DCD1-E190-D843-A496-39E4C1368898}"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02C4417-9AD0-394A-9AD8-96136BF97B8B}" type="datetimeFigureOut">
              <a:rPr lang="en-US" smtClean="0"/>
              <a:t>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40DCD1-E190-D843-A496-39E4C1368898}"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2C4417-9AD0-394A-9AD8-96136BF97B8B}" type="datetimeFigureOut">
              <a:rPr lang="en-US" smtClean="0"/>
              <a:t>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70A80-E872-44E8-BC8C-884F2AA07922}" type="slidenum">
              <a:rPr lang="en-US" smtClean="0"/>
              <a:pPr/>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02C4417-9AD0-394A-9AD8-96136BF97B8B}" type="datetimeFigureOut">
              <a:rPr lang="en-US" smtClean="0"/>
              <a:t>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40DCD1-E190-D843-A496-39E4C1368898}"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02C4417-9AD0-394A-9AD8-96136BF97B8B}" type="datetimeFigureOut">
              <a:rPr lang="en-US" smtClean="0"/>
              <a:t>2/21/12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40DCD1-E190-D843-A496-39E4C1368898}"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02C4417-9AD0-394A-9AD8-96136BF97B8B}" type="datetimeFigureOut">
              <a:rPr lang="en-US" smtClean="0"/>
              <a:t>2/21/12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40DCD1-E190-D843-A496-39E4C1368898}"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2C4417-9AD0-394A-9AD8-96136BF97B8B}" type="datetimeFigureOut">
              <a:rPr lang="en-US" smtClean="0"/>
              <a:t>2/21/12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40DCD1-E190-D843-A496-39E4C136889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2C4417-9AD0-394A-9AD8-96136BF97B8B}" type="datetimeFigureOut">
              <a:rPr lang="en-US" smtClean="0"/>
              <a:t>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40DCD1-E190-D843-A496-39E4C1368898}"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302C4417-9AD0-394A-9AD8-96136BF97B8B}" type="datetimeFigureOut">
              <a:rPr lang="en-US" smtClean="0"/>
              <a:t>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40DCD1-E190-D843-A496-39E4C1368898}"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F40DCD1-E190-D843-A496-39E4C1368898}" type="slidenum">
              <a:rPr lang="en-US" smtClean="0"/>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2C4417-9AD0-394A-9AD8-96136BF97B8B}" type="datetimeFigureOut">
              <a:rPr lang="en-US" smtClean="0"/>
              <a:t>2/21/12</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29490" y="2593915"/>
            <a:ext cx="5990943" cy="1569660"/>
          </a:xfrm>
          <a:prstGeom prst="rect">
            <a:avLst/>
          </a:prstGeom>
          <a:noFill/>
        </p:spPr>
        <p:txBody>
          <a:bodyPr wrap="none" rtlCol="0">
            <a:spAutoFit/>
          </a:bodyPr>
          <a:lstStyle/>
          <a:p>
            <a:r>
              <a:rPr lang="en-US" sz="9600" dirty="0" smtClean="0"/>
              <a:t>Motivation</a:t>
            </a:r>
            <a:endParaRPr lang="en-US" sz="9600" dirty="0"/>
          </a:p>
        </p:txBody>
      </p:sp>
    </p:spTree>
    <p:extLst>
      <p:ext uri="{BB962C8B-B14F-4D97-AF65-F5344CB8AC3E}">
        <p14:creationId xmlns:p14="http://schemas.microsoft.com/office/powerpoint/2010/main" val="1033554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915944" y="1748319"/>
            <a:ext cx="3495783" cy="3970318"/>
          </a:xfrm>
          <a:prstGeom prst="rect">
            <a:avLst/>
          </a:prstGeom>
        </p:spPr>
        <p:txBody>
          <a:bodyPr wrap="square">
            <a:spAutoFit/>
          </a:bodyPr>
          <a:lstStyle/>
          <a:p>
            <a:pPr lvl="0"/>
            <a:r>
              <a:rPr lang="en-US" dirty="0" smtClean="0">
                <a:latin typeface="Lucida Calligraphy"/>
                <a:cs typeface="Lucida Calligraphy"/>
              </a:rPr>
              <a:t>In his early years, teachers told Edison he was "too stupid to learn anything." Work was no better, as he was fired from his first two jobs for not being productive enough. Even as an inventor, Edison made 1,000 unsuccessful attempts at inventing the light bulb. Of course, all those unsuccessful attempts finally resulted in the design that worked.</a:t>
            </a:r>
          </a:p>
        </p:txBody>
      </p:sp>
      <p:pic>
        <p:nvPicPr>
          <p:cNvPr id="5" name="Picture 4" descr="edison.jpg"/>
          <p:cNvPicPr>
            <a:picLocks noChangeAspect="1"/>
          </p:cNvPicPr>
          <p:nvPr/>
        </p:nvPicPr>
        <p:blipFill>
          <a:blip r:embed="rId2"/>
          <a:stretch>
            <a:fillRect/>
          </a:stretch>
        </p:blipFill>
        <p:spPr>
          <a:xfrm>
            <a:off x="1438846" y="3198091"/>
            <a:ext cx="2344694" cy="2520546"/>
          </a:xfrm>
          <a:prstGeom prst="rect">
            <a:avLst/>
          </a:prstGeom>
        </p:spPr>
      </p:pic>
      <p:sp>
        <p:nvSpPr>
          <p:cNvPr id="6" name="Title 5"/>
          <p:cNvSpPr>
            <a:spLocks noGrp="1"/>
          </p:cNvSpPr>
          <p:nvPr>
            <p:ph type="title"/>
          </p:nvPr>
        </p:nvSpPr>
        <p:spPr/>
        <p:txBody>
          <a:bodyPr/>
          <a:lstStyle/>
          <a:p>
            <a:r>
              <a:rPr lang="en-US" b="1" dirty="0" smtClean="0">
                <a:latin typeface="Lucida Calligraphy"/>
                <a:cs typeface="Lucida Calligraphy"/>
              </a:rPr>
              <a:t>Thomas Edison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20829131">
            <a:off x="2138759" y="4109783"/>
            <a:ext cx="5995599" cy="1815882"/>
          </a:xfrm>
          <a:prstGeom prst="rect">
            <a:avLst/>
          </a:prstGeom>
          <a:noFill/>
        </p:spPr>
        <p:txBody>
          <a:bodyPr wrap="square" rtlCol="0">
            <a:spAutoFit/>
          </a:bodyPr>
          <a:lstStyle/>
          <a:p>
            <a:r>
              <a:rPr lang="en-US" sz="1600" dirty="0" smtClean="0">
                <a:solidFill>
                  <a:schemeClr val="tx1">
                    <a:lumMod val="95000"/>
                    <a:lumOff val="5000"/>
                  </a:schemeClr>
                </a:solidFill>
              </a:rPr>
              <a:t>Today </a:t>
            </a:r>
            <a:r>
              <a:rPr lang="en-US" sz="1600" dirty="0">
                <a:solidFill>
                  <a:schemeClr val="tx1">
                    <a:lumMod val="95000"/>
                    <a:lumOff val="5000"/>
                  </a:schemeClr>
                </a:solidFill>
              </a:rPr>
              <a:t>Disney rakes in billions from merchandise, movies and theme parks around the world, but Walt Disney himself had a bit of a rough start. He was fired by a newspaper editor because, "he lacked imagination and had no good ideas." After that, Disney started a number of businesses that didn't last too long and ended with bankruptcy and failure. He kept plugging along, however, and eventually found a recipe for success that worked.</a:t>
            </a:r>
          </a:p>
        </p:txBody>
      </p:sp>
      <p:pic>
        <p:nvPicPr>
          <p:cNvPr id="5" name="Picture 4"/>
          <p:cNvPicPr>
            <a:picLocks noChangeAspect="1"/>
          </p:cNvPicPr>
          <p:nvPr/>
        </p:nvPicPr>
        <p:blipFill>
          <a:blip r:embed="rId2"/>
          <a:stretch>
            <a:fillRect/>
          </a:stretch>
        </p:blipFill>
        <p:spPr>
          <a:xfrm>
            <a:off x="403348" y="1144490"/>
            <a:ext cx="2794000" cy="2832100"/>
          </a:xfrm>
          <a:prstGeom prst="rect">
            <a:avLst/>
          </a:prstGeom>
        </p:spPr>
      </p:pic>
      <p:sp>
        <p:nvSpPr>
          <p:cNvPr id="6" name="Title 5"/>
          <p:cNvSpPr>
            <a:spLocks noGrp="1"/>
          </p:cNvSpPr>
          <p:nvPr>
            <p:ph type="title"/>
          </p:nvPr>
        </p:nvSpPr>
        <p:spPr/>
        <p:txBody>
          <a:bodyPr/>
          <a:lstStyle/>
          <a:p>
            <a:r>
              <a:rPr lang="en-US" sz="5400" dirty="0" smtClean="0">
                <a:solidFill>
                  <a:schemeClr val="tx1">
                    <a:lumMod val="95000"/>
                    <a:lumOff val="5000"/>
                  </a:schemeClr>
                </a:solidFill>
              </a:rPr>
              <a:t>Walt Disney</a:t>
            </a:r>
            <a:br>
              <a:rPr lang="en-US" sz="5400" dirty="0" smtClean="0">
                <a:solidFill>
                  <a:schemeClr val="tx1">
                    <a:lumMod val="95000"/>
                    <a:lumOff val="5000"/>
                  </a:schemeClr>
                </a:solidFill>
              </a:rPr>
            </a:b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5800" y="1024091"/>
            <a:ext cx="5022159" cy="414743"/>
          </a:xfrm>
        </p:spPr>
        <p:txBody>
          <a:bodyPr/>
          <a:lstStyle/>
          <a:p>
            <a:r>
              <a:rPr lang="en-US" b="1" dirty="0" smtClean="0"/>
              <a:t>Albert Einstein</a:t>
            </a:r>
            <a:br>
              <a:rPr lang="en-US" b="1"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Most of us take Einstein's name as synonymous with genius, but he didn't always show such promise. Einstein did not speak until he was four and did not read until he was seven, causing his teachers and parents to think he was mentally handicapped, slow and anti-social. Eventually, he was expelled from school and was refused admittance to the Zurich Polytechnic School. It might have taken him a bit longer, but most people would agree that he caught on pretty well in the end, winning the Nobel Prize and changing the face of modern physics.</a:t>
            </a:r>
            <a:endParaRPr lang="en-US" dirty="0"/>
          </a:p>
        </p:txBody>
      </p:sp>
      <p:pic>
        <p:nvPicPr>
          <p:cNvPr id="7" name="Picture 6"/>
          <p:cNvPicPr>
            <a:picLocks noChangeAspect="1"/>
          </p:cNvPicPr>
          <p:nvPr/>
        </p:nvPicPr>
        <p:blipFill>
          <a:blip r:embed="rId2"/>
          <a:stretch>
            <a:fillRect/>
          </a:stretch>
        </p:blipFill>
        <p:spPr>
          <a:xfrm>
            <a:off x="6119813" y="419100"/>
            <a:ext cx="2336800" cy="17907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Robert Sternberg </a:t>
            </a:r>
            <a:br>
              <a:rPr lang="en-US" b="1" dirty="0" smtClean="0"/>
            </a:br>
            <a:endParaRPr lang="en-US" dirty="0"/>
          </a:p>
        </p:txBody>
      </p:sp>
      <p:sp>
        <p:nvSpPr>
          <p:cNvPr id="3" name="Content Placeholder 2"/>
          <p:cNvSpPr>
            <a:spLocks noGrp="1"/>
          </p:cNvSpPr>
          <p:nvPr>
            <p:ph type="body" sz="half" idx="2"/>
          </p:nvPr>
        </p:nvSpPr>
        <p:spPr/>
        <p:txBody>
          <a:bodyPr>
            <a:normAutofit fontScale="85000" lnSpcReduction="10000"/>
          </a:bodyPr>
          <a:lstStyle/>
          <a:p>
            <a:r>
              <a:rPr lang="en-US" b="1" dirty="0" smtClean="0"/>
              <a:t>This </a:t>
            </a:r>
            <a:r>
              <a:rPr lang="en-US" b="1" dirty="0"/>
              <a:t>big name in psychology received a C in his first college introductory psychology class with his teacher telling him that, "there was already a famous Sternberg in psychology and it was obvious there would not be another." Sternberg showed him, however, graduating from Stanford with exceptional distinction in psychology, summa cum laude, and Phi Beta Kappa and eventually becoming the President of the American Psychological Association.</a:t>
            </a:r>
            <a:endParaRPr lang="en-US" dirty="0"/>
          </a:p>
        </p:txBody>
      </p:sp>
      <p:pic>
        <p:nvPicPr>
          <p:cNvPr id="5" name="Picture 4"/>
          <p:cNvPicPr>
            <a:picLocks noChangeAspect="1"/>
          </p:cNvPicPr>
          <p:nvPr/>
        </p:nvPicPr>
        <p:blipFill>
          <a:blip r:embed="rId2"/>
          <a:stretch>
            <a:fillRect/>
          </a:stretch>
        </p:blipFill>
        <p:spPr>
          <a:xfrm>
            <a:off x="851555" y="1079897"/>
            <a:ext cx="2829884" cy="409244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Orville and Wilbur Wright</a:t>
            </a:r>
            <a:endParaRPr lang="en-US" dirty="0"/>
          </a:p>
        </p:txBody>
      </p:sp>
      <p:sp>
        <p:nvSpPr>
          <p:cNvPr id="3" name="Content Placeholder 2"/>
          <p:cNvSpPr>
            <a:spLocks noGrp="1"/>
          </p:cNvSpPr>
          <p:nvPr>
            <p:ph sz="half" idx="1"/>
          </p:nvPr>
        </p:nvSpPr>
        <p:spPr/>
        <p:txBody>
          <a:bodyPr>
            <a:normAutofit fontScale="92500" lnSpcReduction="20000"/>
          </a:bodyPr>
          <a:lstStyle/>
          <a:p>
            <a:r>
              <a:rPr lang="en-US" b="1" dirty="0" smtClean="0"/>
              <a:t>These </a:t>
            </a:r>
            <a:r>
              <a:rPr lang="en-US" b="1" dirty="0"/>
              <a:t>brothers battled depression and family illness before starting the bicycle shop that would lead them to experimenting with flight. After numerous attempts at creating flying machines, several years of hard work, and tons of failed prototypes, the brothers finally created a plane that could get airborne and stay there.</a:t>
            </a:r>
            <a:endParaRPr lang="en-US" dirty="0"/>
          </a:p>
        </p:txBody>
      </p:sp>
      <p:pic>
        <p:nvPicPr>
          <p:cNvPr id="4" name="Picture 3"/>
          <p:cNvPicPr>
            <a:picLocks noChangeAspect="1"/>
          </p:cNvPicPr>
          <p:nvPr/>
        </p:nvPicPr>
        <p:blipFill>
          <a:blip r:embed="rId2"/>
          <a:stretch>
            <a:fillRect/>
          </a:stretch>
        </p:blipFill>
        <p:spPr>
          <a:xfrm>
            <a:off x="4800600" y="2424451"/>
            <a:ext cx="4064000" cy="28575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t>Oprah Winfrey</a:t>
            </a:r>
            <a:endParaRPr lang="en-US" dirty="0"/>
          </a:p>
        </p:txBody>
      </p:sp>
      <p:sp>
        <p:nvSpPr>
          <p:cNvPr id="3" name="Content Placeholder 2"/>
          <p:cNvSpPr>
            <a:spLocks noGrp="1"/>
          </p:cNvSpPr>
          <p:nvPr>
            <p:ph type="body" sz="half" idx="2"/>
          </p:nvPr>
        </p:nvSpPr>
        <p:spPr/>
        <p:txBody>
          <a:bodyPr>
            <a:normAutofit fontScale="92500" lnSpcReduction="10000"/>
          </a:bodyPr>
          <a:lstStyle/>
          <a:p>
            <a:r>
              <a:rPr lang="en-US" b="1" dirty="0" smtClean="0"/>
              <a:t>Most </a:t>
            </a:r>
            <a:r>
              <a:rPr lang="en-US" b="1" dirty="0"/>
              <a:t>people know Oprah as one of the most iconic faces on TV as well as one of the richest and most successful women in the world. Oprah faced a hard road to get to that position, however, enduring a rough and often abusive childhood as well as numerous career setbacks including being fired from her job as a television reporter because she was "unfit for tv."</a:t>
            </a:r>
            <a:endParaRPr lang="en-US" dirty="0"/>
          </a:p>
        </p:txBody>
      </p:sp>
      <p:pic>
        <p:nvPicPr>
          <p:cNvPr id="4" name="Picture 3"/>
          <p:cNvPicPr>
            <a:picLocks noChangeAspect="1"/>
          </p:cNvPicPr>
          <p:nvPr/>
        </p:nvPicPr>
        <p:blipFill>
          <a:blip r:embed="rId2"/>
          <a:stretch>
            <a:fillRect/>
          </a:stretch>
        </p:blipFill>
        <p:spPr>
          <a:xfrm>
            <a:off x="1056396" y="1593146"/>
            <a:ext cx="2959100" cy="27432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u="sng" dirty="0" smtClean="0"/>
              <a:t>Sidney Poitier</a:t>
            </a:r>
            <a:endParaRPr lang="en-US" dirty="0"/>
          </a:p>
        </p:txBody>
      </p:sp>
      <p:sp>
        <p:nvSpPr>
          <p:cNvPr id="3" name="Content Placeholder 2"/>
          <p:cNvSpPr>
            <a:spLocks noGrp="1"/>
          </p:cNvSpPr>
          <p:nvPr>
            <p:ph type="body" sz="half" idx="2"/>
          </p:nvPr>
        </p:nvSpPr>
        <p:spPr>
          <a:xfrm>
            <a:off x="685800" y="5181600"/>
            <a:ext cx="7770813" cy="1427204"/>
          </a:xfrm>
        </p:spPr>
        <p:txBody>
          <a:bodyPr>
            <a:normAutofit lnSpcReduction="10000"/>
          </a:bodyPr>
          <a:lstStyle/>
          <a:p>
            <a:r>
              <a:rPr lang="en-US" b="1" u="sng" dirty="0" smtClean="0"/>
              <a:t>After </a:t>
            </a:r>
            <a:r>
              <a:rPr lang="en-US" b="1" u="sng" dirty="0"/>
              <a:t>his first audition, Poitier was told by the casting director, "Why don't you stop wasting people's time and go out and become a dishwasher or something?" Poitier vowed to show him that he could make it, going on to win an Oscar and become one of the most well-regarded actors in the business.</a:t>
            </a:r>
            <a:endParaRPr lang="en-US" dirty="0"/>
          </a:p>
        </p:txBody>
      </p:sp>
      <p:pic>
        <p:nvPicPr>
          <p:cNvPr id="4" name="Picture 3"/>
          <p:cNvPicPr>
            <a:picLocks noChangeAspect="1"/>
          </p:cNvPicPr>
          <p:nvPr/>
        </p:nvPicPr>
        <p:blipFill>
          <a:blip r:embed="rId2"/>
          <a:stretch>
            <a:fillRect/>
          </a:stretch>
        </p:blipFill>
        <p:spPr>
          <a:xfrm>
            <a:off x="3157680" y="360218"/>
            <a:ext cx="2489200" cy="35052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u="sng" dirty="0" smtClean="0"/>
              <a:t>Harrison Ford</a:t>
            </a:r>
            <a:endParaRPr lang="en-US" dirty="0"/>
          </a:p>
        </p:txBody>
      </p:sp>
      <p:sp>
        <p:nvSpPr>
          <p:cNvPr id="3" name="Content Placeholder 2"/>
          <p:cNvSpPr>
            <a:spLocks noGrp="1"/>
          </p:cNvSpPr>
          <p:nvPr>
            <p:ph type="body" sz="half" idx="2"/>
          </p:nvPr>
        </p:nvSpPr>
        <p:spPr/>
        <p:txBody>
          <a:bodyPr>
            <a:normAutofit lnSpcReduction="10000"/>
          </a:bodyPr>
          <a:lstStyle/>
          <a:p>
            <a:r>
              <a:rPr lang="en-US" b="1" dirty="0" smtClean="0"/>
              <a:t>In </a:t>
            </a:r>
            <a:r>
              <a:rPr lang="en-US" b="1" dirty="0"/>
              <a:t>his first film, Ford was told by the movie execs that he simply didn't have what it takes to be a star. Today, with numerous hits under his belt, iconic portrayals of characters like Han Solo and Indiana Jones, and a career that stretches decades, Ford can proudly show that he does, in fact, have what it takes</a:t>
            </a:r>
            <a:r>
              <a:rPr lang="en-US" b="1" dirty="0" smtClean="0"/>
              <a:t>.</a:t>
            </a:r>
          </a:p>
          <a:p>
            <a:endParaRPr lang="en-US" b="1" u="sng" dirty="0" smtClean="0"/>
          </a:p>
          <a:p>
            <a:endParaRPr lang="en-US" b="1" u="sng" dirty="0" smtClean="0"/>
          </a:p>
          <a:p>
            <a:endParaRPr lang="en-US" dirty="0"/>
          </a:p>
        </p:txBody>
      </p:sp>
      <p:pic>
        <p:nvPicPr>
          <p:cNvPr id="9" name="Picture 8"/>
          <p:cNvPicPr>
            <a:picLocks noChangeAspect="1"/>
          </p:cNvPicPr>
          <p:nvPr/>
        </p:nvPicPr>
        <p:blipFill>
          <a:blip r:embed="rId2"/>
          <a:stretch>
            <a:fillRect/>
          </a:stretch>
        </p:blipFill>
        <p:spPr>
          <a:xfrm>
            <a:off x="5056195" y="2197100"/>
            <a:ext cx="3289300" cy="24638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Michael Jordan</a:t>
            </a:r>
            <a:endParaRPr lang="en-US" dirty="0"/>
          </a:p>
        </p:txBody>
      </p:sp>
      <p:sp>
        <p:nvSpPr>
          <p:cNvPr id="3" name="Content Placeholder 2"/>
          <p:cNvSpPr>
            <a:spLocks noGrp="1"/>
          </p:cNvSpPr>
          <p:nvPr>
            <p:ph idx="1"/>
          </p:nvPr>
        </p:nvSpPr>
        <p:spPr>
          <a:xfrm>
            <a:off x="685801" y="2209800"/>
            <a:ext cx="5226990" cy="3657600"/>
          </a:xfrm>
        </p:spPr>
        <p:txBody>
          <a:bodyPr>
            <a:normAutofit fontScale="85000" lnSpcReduction="20000"/>
          </a:bodyPr>
          <a:lstStyle/>
          <a:p>
            <a:r>
              <a:rPr lang="en-US" b="1" dirty="0" smtClean="0"/>
              <a:t>Most </a:t>
            </a:r>
            <a:r>
              <a:rPr lang="en-US" b="1" dirty="0"/>
              <a:t>people wouldn't believe that a man often lauded as the best basketball player of all time was actually cut from his high school basketball team. Luckily, Jordan didn't let this setback stop him from playing the game and he has stated, "I have missed more than 9,000 shots in my career. I have lost almost 300 games. On 26 occasions I have been entrusted to take the game winning shot, and I missed. I have failed over and over and over again in my life. And that is why I succeed."</a:t>
            </a:r>
            <a:endParaRPr lang="en-US" dirty="0"/>
          </a:p>
        </p:txBody>
      </p:sp>
      <p:pic>
        <p:nvPicPr>
          <p:cNvPr id="4" name="Picture 3"/>
          <p:cNvPicPr>
            <a:picLocks noChangeAspect="1"/>
          </p:cNvPicPr>
          <p:nvPr/>
        </p:nvPicPr>
        <p:blipFill>
          <a:blip r:embed="rId2"/>
          <a:stretch>
            <a:fillRect/>
          </a:stretch>
        </p:blipFill>
        <p:spPr>
          <a:xfrm>
            <a:off x="6221413" y="2209800"/>
            <a:ext cx="2235200" cy="2794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86419" y="986228"/>
            <a:ext cx="7770813" cy="5214849"/>
          </a:xfrm>
        </p:spPr>
        <p:txBody>
          <a:bodyPr>
            <a:noAutofit/>
          </a:bodyPr>
          <a:lstStyle/>
          <a:p>
            <a:pPr algn="ctr">
              <a:buNone/>
            </a:pPr>
            <a:r>
              <a:rPr lang="en-US" sz="6000" dirty="0" smtClean="0"/>
              <a:t>“</a:t>
            </a:r>
            <a:r>
              <a:rPr lang="en-US" sz="6000" dirty="0"/>
              <a:t>Greatness is not achieved by never falling but by rising each time we fall.</a:t>
            </a:r>
            <a:r>
              <a:rPr lang="en-US" sz="6000" dirty="0" smtClean="0"/>
              <a:t>”</a:t>
            </a:r>
          </a:p>
          <a:p>
            <a:pPr algn="ctr">
              <a:buNone/>
            </a:pPr>
            <a:r>
              <a:rPr lang="en-US" sz="6000" dirty="0"/>
              <a:t> </a:t>
            </a:r>
            <a:r>
              <a:rPr lang="en-US" sz="6000" dirty="0" smtClean="0"/>
              <a:t>                 </a:t>
            </a:r>
            <a:r>
              <a:rPr lang="en-US" sz="6000" dirty="0" smtClean="0"/>
              <a:t> </a:t>
            </a:r>
            <a:r>
              <a:rPr lang="en-US" sz="6000" dirty="0"/>
              <a:t>– </a:t>
            </a:r>
            <a:r>
              <a:rPr lang="en-US" sz="6000" dirty="0" smtClean="0"/>
              <a:t>Confucius</a:t>
            </a:r>
            <a:endParaRPr lang="en-US" sz="60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00560" y="2735523"/>
            <a:ext cx="4158109" cy="1569660"/>
          </a:xfrm>
          <a:prstGeom prst="rect">
            <a:avLst/>
          </a:prstGeom>
          <a:noFill/>
        </p:spPr>
        <p:txBody>
          <a:bodyPr wrap="none" rtlCol="0">
            <a:spAutoFit/>
          </a:bodyPr>
          <a:lstStyle/>
          <a:p>
            <a:pPr algn="ctr"/>
            <a:r>
              <a:rPr lang="en-US" sz="9600" dirty="0" smtClean="0"/>
              <a:t>Success</a:t>
            </a:r>
            <a:endParaRPr lang="en-US" sz="9600" dirty="0"/>
          </a:p>
        </p:txBody>
      </p:sp>
    </p:spTree>
    <p:extLst>
      <p:ext uri="{BB962C8B-B14F-4D97-AF65-F5344CB8AC3E}">
        <p14:creationId xmlns:p14="http://schemas.microsoft.com/office/powerpoint/2010/main" val="72634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6087" y="411326"/>
            <a:ext cx="7567383" cy="5170646"/>
          </a:xfrm>
          <a:prstGeom prst="rect">
            <a:avLst/>
          </a:prstGeom>
          <a:noFill/>
        </p:spPr>
        <p:txBody>
          <a:bodyPr wrap="square" rtlCol="0">
            <a:spAutoFit/>
          </a:bodyPr>
          <a:lstStyle/>
          <a:p>
            <a:pPr algn="ctr"/>
            <a:r>
              <a:rPr lang="en-US" sz="6600" dirty="0" smtClean="0"/>
              <a:t>“If </a:t>
            </a:r>
            <a:r>
              <a:rPr lang="en-US" sz="6600" dirty="0"/>
              <a:t>you aim at nothing, you will hit it every time</a:t>
            </a:r>
            <a:r>
              <a:rPr lang="en-US" sz="6600" dirty="0" smtClean="0"/>
              <a:t>.”</a:t>
            </a:r>
            <a:r>
              <a:rPr lang="en-US" sz="6600" dirty="0"/>
              <a:t>  </a:t>
            </a:r>
            <a:endParaRPr lang="en-US" sz="6600" dirty="0" smtClean="0"/>
          </a:p>
          <a:p>
            <a:r>
              <a:rPr lang="en-US" sz="6600" dirty="0"/>
              <a:t> </a:t>
            </a:r>
            <a:r>
              <a:rPr lang="en-US" sz="6600" dirty="0" smtClean="0"/>
              <a:t>         </a:t>
            </a:r>
            <a:r>
              <a:rPr lang="en-US" sz="6600" dirty="0" smtClean="0"/>
              <a:t>~</a:t>
            </a:r>
            <a:r>
              <a:rPr lang="en-US" sz="6600" dirty="0"/>
              <a:t>Attributed to </a:t>
            </a:r>
            <a:r>
              <a:rPr lang="en-US" sz="6600" dirty="0" smtClean="0"/>
              <a:t>   </a:t>
            </a:r>
          </a:p>
          <a:p>
            <a:r>
              <a:rPr lang="en-US" sz="6600" dirty="0"/>
              <a:t> </a:t>
            </a:r>
            <a:r>
              <a:rPr lang="en-US" sz="6600" dirty="0" smtClean="0"/>
              <a:t>                 </a:t>
            </a:r>
            <a:r>
              <a:rPr lang="en-US" sz="6600" dirty="0" err="1" smtClean="0"/>
              <a:t>Zig</a:t>
            </a:r>
            <a:r>
              <a:rPr lang="en-US" sz="6600" dirty="0" smtClean="0"/>
              <a:t> </a:t>
            </a:r>
            <a:r>
              <a:rPr lang="en-US" sz="6600" dirty="0" err="1"/>
              <a:t>Ziglar</a:t>
            </a:r>
            <a:endParaRPr lang="en-US" sz="6600" dirty="0"/>
          </a:p>
        </p:txBody>
      </p:sp>
    </p:spTree>
    <p:extLst>
      <p:ext uri="{BB962C8B-B14F-4D97-AF65-F5344CB8AC3E}">
        <p14:creationId xmlns:p14="http://schemas.microsoft.com/office/powerpoint/2010/main" val="13359381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8025" y="1378017"/>
            <a:ext cx="7985376" cy="3477875"/>
          </a:xfrm>
          <a:prstGeom prst="rect">
            <a:avLst/>
          </a:prstGeom>
          <a:noFill/>
        </p:spPr>
        <p:txBody>
          <a:bodyPr wrap="square" rtlCol="0">
            <a:spAutoFit/>
          </a:bodyPr>
          <a:lstStyle/>
          <a:p>
            <a:pPr algn="ctr"/>
            <a:r>
              <a:rPr lang="en-US" sz="4400" dirty="0"/>
              <a:t>Though no one can go back and make a brand new start, anyone can start from now and make a brand new ending.  </a:t>
            </a:r>
            <a:endParaRPr lang="en-US" sz="4400" dirty="0" smtClean="0"/>
          </a:p>
          <a:p>
            <a:pPr algn="ctr"/>
            <a:r>
              <a:rPr lang="en-US" sz="4400" dirty="0"/>
              <a:t> </a:t>
            </a:r>
            <a:r>
              <a:rPr lang="en-US" sz="4400" dirty="0" smtClean="0"/>
              <a:t>                    </a:t>
            </a:r>
            <a:r>
              <a:rPr lang="en-US" sz="4400" dirty="0" smtClean="0"/>
              <a:t>~</a:t>
            </a:r>
            <a:r>
              <a:rPr lang="en-US" sz="4400" dirty="0"/>
              <a:t>Author Unknown</a:t>
            </a:r>
          </a:p>
        </p:txBody>
      </p:sp>
    </p:spTree>
    <p:extLst>
      <p:ext uri="{BB962C8B-B14F-4D97-AF65-F5344CB8AC3E}">
        <p14:creationId xmlns:p14="http://schemas.microsoft.com/office/powerpoint/2010/main" val="1606696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7832" y="518065"/>
            <a:ext cx="8451273" cy="6907018"/>
          </a:xfrm>
          <a:prstGeom prst="rect">
            <a:avLst/>
          </a:prstGeom>
        </p:spPr>
        <p:txBody>
          <a:bodyPr wrap="square">
            <a:spAutoFit/>
          </a:bodyPr>
          <a:lstStyle/>
          <a:p>
            <a:pPr>
              <a:lnSpc>
                <a:spcPct val="150000"/>
              </a:lnSpc>
            </a:pPr>
            <a:r>
              <a:rPr lang="en-US" sz="4800" dirty="0" smtClean="0"/>
              <a:t> </a:t>
            </a:r>
            <a:r>
              <a:rPr lang="en-US" sz="4800" dirty="0"/>
              <a:t>“Life is all about learning and one of the most memorable ways of learning something is by messing up.” </a:t>
            </a:r>
            <a:endParaRPr lang="en-US" sz="4800" dirty="0" smtClean="0"/>
          </a:p>
          <a:p>
            <a:pPr>
              <a:lnSpc>
                <a:spcPct val="150000"/>
              </a:lnSpc>
            </a:pPr>
            <a:r>
              <a:rPr lang="en-US" sz="4800" dirty="0"/>
              <a:t> </a:t>
            </a:r>
            <a:r>
              <a:rPr lang="en-US" sz="4800" dirty="0" smtClean="0"/>
              <a:t>               </a:t>
            </a:r>
            <a:r>
              <a:rPr lang="en-US" sz="4800" dirty="0" smtClean="0"/>
              <a:t>– </a:t>
            </a:r>
            <a:r>
              <a:rPr lang="en-US" sz="4800" dirty="0"/>
              <a:t>Dr. Wayne. W. </a:t>
            </a:r>
            <a:r>
              <a:rPr lang="en-US" sz="4800" dirty="0" smtClean="0"/>
              <a:t>Dyer</a:t>
            </a:r>
          </a:p>
          <a:p>
            <a:pPr>
              <a:lnSpc>
                <a:spcPct val="150000"/>
              </a:lnSpc>
            </a:pPr>
            <a:endParaRPr lang="en-US" sz="1400" dirty="0" smtClean="0"/>
          </a:p>
          <a:p>
            <a:pPr>
              <a:lnSpc>
                <a:spcPct val="150000"/>
              </a:lnSpc>
            </a:pPr>
            <a:endParaRPr lang="en-US" sz="1400" dirty="0" smtClean="0"/>
          </a:p>
          <a:p>
            <a:pPr>
              <a:lnSpc>
                <a:spcPct val="150000"/>
              </a:lnSpc>
            </a:pPr>
            <a:endParaRPr lang="en-US" sz="1400" dirty="0" smtClean="0"/>
          </a:p>
          <a:p>
            <a:pPr>
              <a:lnSpc>
                <a:spcPct val="150000"/>
              </a:lnSpc>
            </a:pPr>
            <a:endParaRPr lang="en-US" sz="1400" dirty="0"/>
          </a:p>
        </p:txBody>
      </p:sp>
      <p:sp>
        <p:nvSpPr>
          <p:cNvPr id="6" name="TextBox 5"/>
          <p:cNvSpPr txBox="1"/>
          <p:nvPr/>
        </p:nvSpPr>
        <p:spPr>
          <a:xfrm>
            <a:off x="1362364" y="2851727"/>
            <a:ext cx="184666" cy="369332"/>
          </a:xfrm>
          <a:prstGeom prst="rect">
            <a:avLst/>
          </a:prstGeom>
          <a:noFill/>
        </p:spPr>
        <p:txBody>
          <a:bodyPr wrap="none" rtlCol="0">
            <a:spAutoFit/>
          </a:bodyPr>
          <a:lstStyle/>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0289" y="334962"/>
            <a:ext cx="7926429" cy="6186309"/>
          </a:xfrm>
          <a:prstGeom prst="rect">
            <a:avLst/>
          </a:prstGeom>
          <a:noFill/>
        </p:spPr>
        <p:txBody>
          <a:bodyPr wrap="square" rtlCol="0">
            <a:spAutoFit/>
          </a:bodyPr>
          <a:lstStyle/>
          <a:p>
            <a:pPr algn="ctr"/>
            <a:r>
              <a:rPr lang="en-US" sz="5400" dirty="0"/>
              <a:t>“Ability is what you’re capable of doing.  Motivation determines what you do.  Attitude determines how well you do it.</a:t>
            </a:r>
            <a:r>
              <a:rPr lang="en-US" sz="5400" dirty="0" smtClean="0"/>
              <a:t>”</a:t>
            </a:r>
          </a:p>
          <a:p>
            <a:r>
              <a:rPr lang="en-US" sz="5400" dirty="0"/>
              <a:t> </a:t>
            </a:r>
            <a:r>
              <a:rPr lang="en-US" sz="5400" dirty="0" smtClean="0"/>
              <a:t>                     </a:t>
            </a:r>
            <a:r>
              <a:rPr lang="en-US" sz="5400" dirty="0"/>
              <a:t>–Lou Holtz</a:t>
            </a:r>
          </a:p>
          <a:p>
            <a:endParaRPr lang="en-US" dirty="0"/>
          </a:p>
        </p:txBody>
      </p:sp>
    </p:spTree>
    <p:extLst>
      <p:ext uri="{BB962C8B-B14F-4D97-AF65-F5344CB8AC3E}">
        <p14:creationId xmlns:p14="http://schemas.microsoft.com/office/powerpoint/2010/main" val="2892564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5371" y="265179"/>
            <a:ext cx="8948630" cy="6948055"/>
          </a:xfrm>
          <a:prstGeom prst="rect">
            <a:avLst/>
          </a:prstGeom>
          <a:noFill/>
        </p:spPr>
        <p:txBody>
          <a:bodyPr wrap="square" rtlCol="0">
            <a:spAutoFit/>
          </a:bodyPr>
          <a:lstStyle/>
          <a:p>
            <a:pPr algn="ctr">
              <a:lnSpc>
                <a:spcPct val="150000"/>
              </a:lnSpc>
            </a:pPr>
            <a:r>
              <a:rPr lang="en-US" sz="4000" dirty="0" smtClean="0"/>
              <a:t> </a:t>
            </a:r>
            <a:r>
              <a:rPr lang="en-US" sz="4000" dirty="0"/>
              <a:t>“How many people are completely successful in every department of life? Not one. The most successful people are the ones who learn from their mistakes and turn their failures into opportunities.” </a:t>
            </a:r>
            <a:endParaRPr lang="en-US" sz="4000" dirty="0" smtClean="0"/>
          </a:p>
          <a:p>
            <a:pPr algn="ctr">
              <a:lnSpc>
                <a:spcPct val="150000"/>
              </a:lnSpc>
            </a:pPr>
            <a:r>
              <a:rPr lang="en-US" sz="4000" dirty="0" smtClean="0"/>
              <a:t>                                       – </a:t>
            </a:r>
            <a:r>
              <a:rPr lang="en-US" sz="4000" dirty="0" err="1"/>
              <a:t>Zig</a:t>
            </a:r>
            <a:r>
              <a:rPr lang="en-US" sz="4000" dirty="0"/>
              <a:t> </a:t>
            </a:r>
            <a:r>
              <a:rPr lang="en-US" sz="4000" dirty="0" err="1"/>
              <a:t>Ziglar</a:t>
            </a:r>
            <a:endParaRPr lang="en-US" sz="4000" dirty="0"/>
          </a:p>
          <a:p>
            <a:endParaRPr lang="en-US" dirty="0"/>
          </a:p>
        </p:txBody>
      </p:sp>
    </p:spTree>
    <p:extLst>
      <p:ext uri="{BB962C8B-B14F-4D97-AF65-F5344CB8AC3E}">
        <p14:creationId xmlns:p14="http://schemas.microsoft.com/office/powerpoint/2010/main" val="827370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9931" y="251831"/>
            <a:ext cx="8147515" cy="6186309"/>
          </a:xfrm>
          <a:prstGeom prst="rect">
            <a:avLst/>
          </a:prstGeom>
        </p:spPr>
        <p:txBody>
          <a:bodyPr wrap="square">
            <a:spAutoFit/>
          </a:bodyPr>
          <a:lstStyle/>
          <a:p>
            <a:pPr algn="ctr"/>
            <a:r>
              <a:rPr lang="en-US" sz="6600" dirty="0"/>
              <a:t> “Failure is just a resting place. It is an opportunity to begin again more intelligently</a:t>
            </a:r>
            <a:r>
              <a:rPr lang="en-US" sz="6600" dirty="0" smtClean="0"/>
              <a:t>.”</a:t>
            </a:r>
          </a:p>
          <a:p>
            <a:r>
              <a:rPr lang="en-US" sz="6600" dirty="0" smtClean="0"/>
              <a:t>              </a:t>
            </a:r>
            <a:r>
              <a:rPr lang="en-US" sz="6600" dirty="0"/>
              <a:t>– Henry Ford</a:t>
            </a:r>
          </a:p>
        </p:txBody>
      </p:sp>
    </p:spTree>
    <p:extLst>
      <p:ext uri="{BB962C8B-B14F-4D97-AF65-F5344CB8AC3E}">
        <p14:creationId xmlns:p14="http://schemas.microsoft.com/office/powerpoint/2010/main" val="32616813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9396" y="1526627"/>
            <a:ext cx="7857771" cy="3785652"/>
          </a:xfrm>
          <a:prstGeom prst="rect">
            <a:avLst/>
          </a:prstGeom>
          <a:noFill/>
        </p:spPr>
        <p:txBody>
          <a:bodyPr wrap="square" rtlCol="0">
            <a:spAutoFit/>
          </a:bodyPr>
          <a:lstStyle/>
          <a:p>
            <a:pPr algn="ctr"/>
            <a:r>
              <a:rPr lang="en-US" sz="6000" dirty="0" smtClean="0"/>
              <a:t>“Map </a:t>
            </a:r>
            <a:r>
              <a:rPr lang="en-US" sz="6000" dirty="0"/>
              <a:t>out your future, but do it in pencil</a:t>
            </a:r>
            <a:r>
              <a:rPr lang="en-US" sz="6000" dirty="0" smtClean="0"/>
              <a:t>.”</a:t>
            </a:r>
            <a:r>
              <a:rPr lang="en-US" sz="6000" dirty="0"/>
              <a:t>  </a:t>
            </a:r>
            <a:endParaRPr lang="en-US" sz="6000" dirty="0" smtClean="0"/>
          </a:p>
          <a:p>
            <a:r>
              <a:rPr lang="en-US" sz="6000" dirty="0"/>
              <a:t> </a:t>
            </a:r>
            <a:r>
              <a:rPr lang="en-US" sz="6000" dirty="0" smtClean="0"/>
              <a:t>             </a:t>
            </a:r>
            <a:r>
              <a:rPr lang="en-US" sz="6000" dirty="0" smtClean="0"/>
              <a:t>~</a:t>
            </a:r>
            <a:r>
              <a:rPr lang="en-US" sz="6000" dirty="0"/>
              <a:t>Jon Bon Jovi, </a:t>
            </a:r>
            <a:r>
              <a:rPr lang="en-US" sz="6000" dirty="0"/>
              <a:t> </a:t>
            </a:r>
            <a:r>
              <a:rPr lang="en-US" sz="6000" dirty="0" smtClean="0"/>
              <a:t>       </a:t>
            </a:r>
          </a:p>
          <a:p>
            <a:r>
              <a:rPr lang="en-US" sz="6000" dirty="0"/>
              <a:t> </a:t>
            </a:r>
            <a:r>
              <a:rPr lang="en-US" sz="6000" dirty="0" smtClean="0"/>
              <a:t>                </a:t>
            </a:r>
            <a:endParaRPr lang="en-US" sz="4400" dirty="0"/>
          </a:p>
        </p:txBody>
      </p:sp>
    </p:spTree>
    <p:extLst>
      <p:ext uri="{BB962C8B-B14F-4D97-AF65-F5344CB8AC3E}">
        <p14:creationId xmlns:p14="http://schemas.microsoft.com/office/powerpoint/2010/main" val="31317200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7792" y="715818"/>
            <a:ext cx="8269120" cy="6155530"/>
          </a:xfrm>
          <a:prstGeom prst="rect">
            <a:avLst/>
          </a:prstGeom>
        </p:spPr>
        <p:txBody>
          <a:bodyPr wrap="square">
            <a:spAutoFit/>
          </a:bodyPr>
          <a:lstStyle/>
          <a:p>
            <a:pPr algn="ctr"/>
            <a:r>
              <a:rPr lang="en-US" sz="4400" dirty="0" smtClean="0"/>
              <a:t> </a:t>
            </a:r>
            <a:r>
              <a:rPr lang="en-US" sz="4400" dirty="0"/>
              <a:t>“Like success, failure is many things to many people. With positive mental attitude, failure is a learning experience, a rung on the ladder, and a plateau at which to get your thoughts in order to prepare to try again.” </a:t>
            </a:r>
            <a:endParaRPr lang="en-US" sz="4400" dirty="0" smtClean="0"/>
          </a:p>
          <a:p>
            <a:pPr algn="ctr"/>
            <a:r>
              <a:rPr lang="en-US" sz="4400" dirty="0" smtClean="0"/>
              <a:t>                       – </a:t>
            </a:r>
            <a:r>
              <a:rPr lang="en-US" sz="4400" dirty="0"/>
              <a:t>W. Clement </a:t>
            </a:r>
            <a:r>
              <a:rPr lang="en-US" sz="4400" dirty="0" smtClean="0"/>
              <a:t>Stone</a:t>
            </a:r>
          </a:p>
          <a:p>
            <a:endParaRPr lang="en-US" sz="1400" dirty="0" smtClean="0"/>
          </a:p>
          <a:p>
            <a:endParaRPr lang="en-US" sz="1400" dirty="0"/>
          </a:p>
          <a:p>
            <a:endParaRPr lang="en-US" sz="1400"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1704" y="432659"/>
            <a:ext cx="7521734" cy="8956295"/>
          </a:xfrm>
          <a:prstGeom prst="rect">
            <a:avLst/>
          </a:prstGeom>
          <a:noFill/>
        </p:spPr>
        <p:txBody>
          <a:bodyPr wrap="square" rtlCol="0">
            <a:spAutoFit/>
          </a:bodyPr>
          <a:lstStyle/>
          <a:p>
            <a:pPr algn="ctr"/>
            <a:r>
              <a:rPr lang="en-US" sz="4400" dirty="0" smtClean="0"/>
              <a:t>Desire is the key to motivation, but it's determination and commitment to an unrelenting pursuit of your goal - a commitment to excellence - that will enable you to attain the success you seek. </a:t>
            </a:r>
            <a:br>
              <a:rPr lang="en-US" sz="4400" dirty="0" smtClean="0"/>
            </a:br>
            <a:r>
              <a:rPr lang="en-US" sz="4400" dirty="0" smtClean="0"/>
              <a:t>                         -Mario </a:t>
            </a:r>
            <a:r>
              <a:rPr lang="en-US" sz="4400" dirty="0" smtClean="0"/>
              <a:t>Andretti</a:t>
            </a:r>
          </a:p>
          <a:p>
            <a:endParaRPr lang="en-US" dirty="0" smtClean="0"/>
          </a:p>
          <a:p>
            <a:endParaRPr lang="en-US" dirty="0" smtClean="0"/>
          </a:p>
          <a:p>
            <a:endParaRPr lang="en-US" dirty="0" smtClean="0"/>
          </a:p>
          <a:p>
            <a:endParaRPr lang="en-US" dirty="0" smtClean="0"/>
          </a:p>
          <a:p>
            <a:endParaRPr lang="en-US" dirty="0"/>
          </a:p>
          <a:p>
            <a:r>
              <a:rPr lang="en-US" dirty="0" smtClean="0"/>
              <a:t/>
            </a:r>
            <a:br>
              <a:rPr lang="en-US" dirty="0" smtClean="0"/>
            </a:br>
            <a:endParaRPr lang="en-US" dirty="0" smtClean="0"/>
          </a:p>
          <a:p>
            <a:r>
              <a:rPr lang="en-US" dirty="0" smtClean="0"/>
              <a:t/>
            </a:r>
            <a:br>
              <a:rPr lang="en-US" dirty="0" smtClean="0"/>
            </a:br>
            <a:endParaRPr lang="en-US" dirty="0"/>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9839" y="669924"/>
            <a:ext cx="7451959" cy="6186309"/>
          </a:xfrm>
          <a:prstGeom prst="rect">
            <a:avLst/>
          </a:prstGeom>
          <a:noFill/>
        </p:spPr>
        <p:txBody>
          <a:bodyPr wrap="square" rtlCol="0">
            <a:spAutoFit/>
          </a:bodyPr>
          <a:lstStyle/>
          <a:p>
            <a:pPr algn="ctr"/>
            <a:r>
              <a:rPr lang="en-US" sz="5400" dirty="0"/>
              <a:t>It's not important what people say about us. It's only important what we know inside about ourselves</a:t>
            </a:r>
            <a:r>
              <a:rPr lang="en-US" sz="5400" dirty="0" smtClean="0"/>
              <a:t>.</a:t>
            </a:r>
          </a:p>
          <a:p>
            <a:pPr algn="ctr"/>
            <a:r>
              <a:rPr lang="en-US" sz="5400" dirty="0" smtClean="0"/>
              <a:t>             – </a:t>
            </a:r>
            <a:r>
              <a:rPr lang="en-US" sz="5400" dirty="0"/>
              <a:t>Horatio Caine, </a:t>
            </a:r>
            <a:r>
              <a:rPr lang="en-US" sz="5400" dirty="0" smtClean="0"/>
              <a:t>      														CSI </a:t>
            </a:r>
            <a:r>
              <a:rPr lang="en-US" sz="5400" dirty="0"/>
              <a:t>Miami</a:t>
            </a:r>
          </a:p>
          <a:p>
            <a:endParaRPr lang="en-US" dirty="0"/>
          </a:p>
        </p:txBody>
      </p:sp>
    </p:spTree>
    <p:extLst>
      <p:ext uri="{BB962C8B-B14F-4D97-AF65-F5344CB8AC3E}">
        <p14:creationId xmlns:p14="http://schemas.microsoft.com/office/powerpoint/2010/main" val="3990124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8024" y="2661463"/>
            <a:ext cx="8093470" cy="1569660"/>
          </a:xfrm>
          <a:prstGeom prst="rect">
            <a:avLst/>
          </a:prstGeom>
          <a:noFill/>
        </p:spPr>
        <p:txBody>
          <a:bodyPr wrap="square" rtlCol="0">
            <a:spAutoFit/>
          </a:bodyPr>
          <a:lstStyle/>
          <a:p>
            <a:pPr algn="ctr"/>
            <a:r>
              <a:rPr lang="en-US" sz="9600" dirty="0" smtClean="0"/>
              <a:t>Engagement</a:t>
            </a:r>
            <a:endParaRPr lang="en-US" sz="9600" dirty="0"/>
          </a:p>
        </p:txBody>
      </p:sp>
    </p:spTree>
    <p:extLst>
      <p:ext uri="{BB962C8B-B14F-4D97-AF65-F5344CB8AC3E}">
        <p14:creationId xmlns:p14="http://schemas.microsoft.com/office/powerpoint/2010/main" val="4844848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6559" y="169674"/>
            <a:ext cx="8219484" cy="7478970"/>
          </a:xfrm>
          <a:prstGeom prst="rect">
            <a:avLst/>
          </a:prstGeom>
          <a:noFill/>
        </p:spPr>
        <p:txBody>
          <a:bodyPr wrap="square" rtlCol="0">
            <a:spAutoFit/>
          </a:bodyPr>
          <a:lstStyle/>
          <a:p>
            <a:pPr algn="ctr"/>
            <a:r>
              <a:rPr lang="en-US" sz="6000" dirty="0"/>
              <a:t>Don't measure yourself by what you have accomplished, but by what you should have accomplished with your ability</a:t>
            </a:r>
            <a:r>
              <a:rPr lang="en-US" sz="6000" dirty="0" smtClean="0"/>
              <a:t>.</a:t>
            </a:r>
          </a:p>
          <a:p>
            <a:r>
              <a:rPr lang="en-US" sz="6000" dirty="0"/>
              <a:t> </a:t>
            </a:r>
            <a:r>
              <a:rPr lang="en-US" sz="6000" dirty="0" smtClean="0"/>
              <a:t>              </a:t>
            </a:r>
            <a:r>
              <a:rPr lang="en-US" sz="6000" dirty="0"/>
              <a:t>– John Wooden</a:t>
            </a:r>
          </a:p>
          <a:p>
            <a:endParaRPr lang="en-US" sz="6000" dirty="0"/>
          </a:p>
        </p:txBody>
      </p:sp>
    </p:spTree>
    <p:extLst>
      <p:ext uri="{BB962C8B-B14F-4D97-AF65-F5344CB8AC3E}">
        <p14:creationId xmlns:p14="http://schemas.microsoft.com/office/powerpoint/2010/main" val="3138719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5659" y="572228"/>
            <a:ext cx="7619418" cy="5909310"/>
          </a:xfrm>
          <a:prstGeom prst="rect">
            <a:avLst/>
          </a:prstGeom>
          <a:noFill/>
        </p:spPr>
        <p:txBody>
          <a:bodyPr wrap="square" rtlCol="0">
            <a:spAutoFit/>
          </a:bodyPr>
          <a:lstStyle/>
          <a:p>
            <a:pPr algn="ctr"/>
            <a:r>
              <a:rPr lang="en-US" sz="6000" dirty="0"/>
              <a:t>If you don't invest very much, then defeat doesn't hurt very much and winning is not very exciting</a:t>
            </a:r>
            <a:r>
              <a:rPr lang="en-US" sz="6000" dirty="0" smtClean="0"/>
              <a:t>.</a:t>
            </a:r>
          </a:p>
          <a:p>
            <a:pPr algn="ctr"/>
            <a:r>
              <a:rPr lang="en-US" sz="6000" dirty="0"/>
              <a:t> </a:t>
            </a:r>
            <a:r>
              <a:rPr lang="en-US" sz="6000" dirty="0" smtClean="0"/>
              <a:t>            </a:t>
            </a:r>
            <a:r>
              <a:rPr lang="en-US" sz="6000" dirty="0"/>
              <a:t>– Dick Vermeil</a:t>
            </a:r>
          </a:p>
          <a:p>
            <a:endParaRPr lang="en-US" dirty="0"/>
          </a:p>
        </p:txBody>
      </p:sp>
    </p:spTree>
    <p:extLst>
      <p:ext uri="{BB962C8B-B14F-4D97-AF65-F5344CB8AC3E}">
        <p14:creationId xmlns:p14="http://schemas.microsoft.com/office/powerpoint/2010/main" val="24074214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53976" y="642011"/>
            <a:ext cx="8079959" cy="4708981"/>
          </a:xfrm>
          <a:prstGeom prst="rect">
            <a:avLst/>
          </a:prstGeom>
          <a:noFill/>
        </p:spPr>
        <p:txBody>
          <a:bodyPr wrap="square" rtlCol="0">
            <a:spAutoFit/>
          </a:bodyPr>
          <a:lstStyle/>
          <a:p>
            <a:pPr algn="ctr"/>
            <a:r>
              <a:rPr lang="en-US" sz="6000" dirty="0"/>
              <a:t>Obstacles are those frightful things you see when you take your eyes off your goal. </a:t>
            </a:r>
            <a:endParaRPr lang="en-US" sz="6000" dirty="0" smtClean="0"/>
          </a:p>
          <a:p>
            <a:r>
              <a:rPr lang="en-US" sz="6000" dirty="0"/>
              <a:t> </a:t>
            </a:r>
            <a:r>
              <a:rPr lang="en-US" sz="6000" dirty="0" smtClean="0"/>
              <a:t>                </a:t>
            </a:r>
            <a:r>
              <a:rPr lang="en-US" sz="6000" dirty="0" smtClean="0"/>
              <a:t> </a:t>
            </a:r>
            <a:r>
              <a:rPr lang="en-US" sz="6000" dirty="0"/>
              <a:t>~Henry Ford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00125" y="1297231"/>
            <a:ext cx="8141903" cy="3416320"/>
          </a:xfrm>
          <a:prstGeom prst="rect">
            <a:avLst/>
          </a:prstGeom>
          <a:noFill/>
        </p:spPr>
        <p:txBody>
          <a:bodyPr wrap="square" rtlCol="0">
            <a:spAutoFit/>
          </a:bodyPr>
          <a:lstStyle/>
          <a:p>
            <a:r>
              <a:rPr lang="en-US" sz="5400" dirty="0"/>
              <a:t>The best angle from which to approach any problem is the try-angle.  </a:t>
            </a:r>
            <a:endParaRPr lang="en-US" sz="5400" dirty="0" smtClean="0"/>
          </a:p>
          <a:p>
            <a:r>
              <a:rPr lang="en-US" sz="5400" dirty="0"/>
              <a:t> </a:t>
            </a:r>
            <a:r>
              <a:rPr lang="en-US" sz="5400" dirty="0" smtClean="0"/>
              <a:t>           </a:t>
            </a:r>
            <a:r>
              <a:rPr lang="en-US" sz="5400" dirty="0" smtClean="0"/>
              <a:t>~</a:t>
            </a:r>
            <a:r>
              <a:rPr lang="en-US" sz="5400" dirty="0"/>
              <a:t>Author Unknown</a:t>
            </a:r>
          </a:p>
        </p:txBody>
      </p:sp>
    </p:spTree>
    <p:extLst>
      <p:ext uri="{BB962C8B-B14F-4D97-AF65-F5344CB8AC3E}">
        <p14:creationId xmlns:p14="http://schemas.microsoft.com/office/powerpoint/2010/main" val="12926689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16781" y="491179"/>
            <a:ext cx="7909062" cy="3416320"/>
          </a:xfrm>
          <a:prstGeom prst="rect">
            <a:avLst/>
          </a:prstGeom>
          <a:noFill/>
        </p:spPr>
        <p:txBody>
          <a:bodyPr wrap="square" rtlCol="0">
            <a:spAutoFit/>
          </a:bodyPr>
          <a:lstStyle/>
          <a:p>
            <a:pPr algn="ctr"/>
            <a:r>
              <a:rPr lang="en-US" sz="5400" dirty="0"/>
              <a:t>It is easier to go down a hill than up, but the view is best from the top.  </a:t>
            </a:r>
            <a:r>
              <a:rPr lang="en-US" sz="5400" dirty="0" smtClean="0"/>
              <a:t>        					  				~</a:t>
            </a:r>
            <a:r>
              <a:rPr lang="en-US" sz="5400" dirty="0"/>
              <a:t>Arnold Bennett</a:t>
            </a:r>
          </a:p>
        </p:txBody>
      </p:sp>
    </p:spTree>
    <p:extLst>
      <p:ext uri="{BB962C8B-B14F-4D97-AF65-F5344CB8AC3E}">
        <p14:creationId xmlns:p14="http://schemas.microsoft.com/office/powerpoint/2010/main" val="21389650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5813" y="209363"/>
            <a:ext cx="7985146" cy="6186309"/>
          </a:xfrm>
          <a:prstGeom prst="rect">
            <a:avLst/>
          </a:prstGeom>
          <a:noFill/>
        </p:spPr>
        <p:txBody>
          <a:bodyPr wrap="square" rtlCol="0">
            <a:spAutoFit/>
          </a:bodyPr>
          <a:lstStyle/>
          <a:p>
            <a:pPr algn="ctr"/>
            <a:r>
              <a:rPr lang="en-US" sz="6600" dirty="0"/>
              <a:t>Life's problems wouldn't be called "hurdles" if there wasn't a way to get over them.  </a:t>
            </a:r>
            <a:endParaRPr lang="en-US" sz="6600" dirty="0" smtClean="0"/>
          </a:p>
          <a:p>
            <a:r>
              <a:rPr lang="en-US" sz="6600" dirty="0"/>
              <a:t> </a:t>
            </a:r>
            <a:r>
              <a:rPr lang="en-US" sz="6600" dirty="0" smtClean="0"/>
              <a:t>   </a:t>
            </a:r>
            <a:r>
              <a:rPr lang="en-US" sz="6600" dirty="0" smtClean="0"/>
              <a:t>~</a:t>
            </a:r>
            <a:r>
              <a:rPr lang="en-US" sz="6600" dirty="0"/>
              <a:t>Author Unknown</a:t>
            </a:r>
          </a:p>
        </p:txBody>
      </p:sp>
    </p:spTree>
    <p:extLst>
      <p:ext uri="{BB962C8B-B14F-4D97-AF65-F5344CB8AC3E}">
        <p14:creationId xmlns:p14="http://schemas.microsoft.com/office/powerpoint/2010/main" val="3795062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1554" y="1638900"/>
            <a:ext cx="8083754" cy="3816429"/>
          </a:xfrm>
          <a:prstGeom prst="rect">
            <a:avLst/>
          </a:prstGeom>
        </p:spPr>
        <p:txBody>
          <a:bodyPr wrap="square">
            <a:spAutoFit/>
          </a:bodyPr>
          <a:lstStyle/>
          <a:p>
            <a:pPr algn="ctr"/>
            <a:r>
              <a:rPr lang="en-US" sz="6600" dirty="0"/>
              <a:t>Try not.  Do or do not.  There is no try.  </a:t>
            </a:r>
            <a:endParaRPr lang="en-US" sz="6600" dirty="0" smtClean="0"/>
          </a:p>
          <a:p>
            <a:pPr algn="r"/>
            <a:r>
              <a:rPr lang="en-US" sz="6600" dirty="0"/>
              <a:t> </a:t>
            </a:r>
            <a:r>
              <a:rPr lang="en-US" sz="6600" dirty="0" smtClean="0"/>
              <a:t>                 </a:t>
            </a:r>
            <a:r>
              <a:rPr lang="en-US" sz="6600" dirty="0" smtClean="0"/>
              <a:t>~</a:t>
            </a:r>
            <a:r>
              <a:rPr lang="en-US" sz="6600" dirty="0"/>
              <a:t>Yoda in </a:t>
            </a:r>
            <a:r>
              <a:rPr lang="en-US" sz="6600" dirty="0" smtClean="0"/>
              <a:t>  </a:t>
            </a:r>
            <a:r>
              <a:rPr lang="en-US" sz="4400" i="1" dirty="0" smtClean="0"/>
              <a:t>The </a:t>
            </a:r>
            <a:r>
              <a:rPr lang="en-US" sz="4400" i="1" dirty="0"/>
              <a:t>Empire Strikes Back</a:t>
            </a:r>
            <a:endParaRPr lang="en-US" sz="44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480478" y="2279347"/>
            <a:ext cx="6145427" cy="1930699"/>
          </a:xfrm>
          <a:prstGeom prst="rect">
            <a:avLst/>
          </a:prstGeom>
        </p:spPr>
      </p:pic>
    </p:spTree>
    <p:extLst>
      <p:ext uri="{BB962C8B-B14F-4D97-AF65-F5344CB8AC3E}">
        <p14:creationId xmlns:p14="http://schemas.microsoft.com/office/powerpoint/2010/main" val="29804592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831516" y="2012985"/>
            <a:ext cx="7293613" cy="2303246"/>
          </a:xfrm>
          <a:prstGeom prst="rect">
            <a:avLst/>
          </a:prstGeom>
        </p:spPr>
      </p:pic>
    </p:spTree>
    <p:extLst>
      <p:ext uri="{BB962C8B-B14F-4D97-AF65-F5344CB8AC3E}">
        <p14:creationId xmlns:p14="http://schemas.microsoft.com/office/powerpoint/2010/main" val="21847229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634769" y="1928423"/>
            <a:ext cx="3615944" cy="3317541"/>
          </a:xfrm>
          <a:prstGeom prst="rect">
            <a:avLst/>
          </a:prstGeom>
        </p:spPr>
      </p:pic>
    </p:spTree>
    <p:extLst>
      <p:ext uri="{BB962C8B-B14F-4D97-AF65-F5344CB8AC3E}">
        <p14:creationId xmlns:p14="http://schemas.microsoft.com/office/powerpoint/2010/main" val="809428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64622" y="2649895"/>
            <a:ext cx="5020725" cy="1569660"/>
          </a:xfrm>
          <a:prstGeom prst="rect">
            <a:avLst/>
          </a:prstGeom>
        </p:spPr>
        <p:txBody>
          <a:bodyPr wrap="none">
            <a:spAutoFit/>
          </a:bodyPr>
          <a:lstStyle/>
          <a:p>
            <a:r>
              <a:rPr lang="en-US" sz="9600" dirty="0" smtClean="0"/>
              <a:t>Boredom</a:t>
            </a:r>
            <a:endParaRPr lang="en-US" sz="9600" dirty="0"/>
          </a:p>
        </p:txBody>
      </p:sp>
    </p:spTree>
    <p:extLst>
      <p:ext uri="{BB962C8B-B14F-4D97-AF65-F5344CB8AC3E}">
        <p14:creationId xmlns:p14="http://schemas.microsoft.com/office/powerpoint/2010/main" val="41463110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32164" y="891818"/>
            <a:ext cx="6087981" cy="4601381"/>
          </a:xfrm>
          <a:prstGeom prst="rect">
            <a:avLst/>
          </a:prstGeom>
        </p:spPr>
      </p:pic>
    </p:spTree>
    <p:extLst>
      <p:ext uri="{BB962C8B-B14F-4D97-AF65-F5344CB8AC3E}">
        <p14:creationId xmlns:p14="http://schemas.microsoft.com/office/powerpoint/2010/main" val="24898578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11881" y="2296696"/>
            <a:ext cx="6398759" cy="2177240"/>
          </a:xfrm>
          <a:prstGeom prst="rect">
            <a:avLst/>
          </a:prstGeom>
        </p:spPr>
      </p:pic>
    </p:spTree>
    <p:extLst>
      <p:ext uri="{BB962C8B-B14F-4D97-AF65-F5344CB8AC3E}">
        <p14:creationId xmlns:p14="http://schemas.microsoft.com/office/powerpoint/2010/main" val="14961139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866700" y="1406909"/>
            <a:ext cx="3281093" cy="3952813"/>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724934" y="2107556"/>
            <a:ext cx="6271816" cy="2069218"/>
          </a:xfrm>
          <a:prstGeom prst="rect">
            <a:avLst/>
          </a:prstGeom>
        </p:spPr>
      </p:pic>
    </p:spTree>
    <p:extLst>
      <p:ext uri="{BB962C8B-B14F-4D97-AF65-F5344CB8AC3E}">
        <p14:creationId xmlns:p14="http://schemas.microsoft.com/office/powerpoint/2010/main" val="34452973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796908" y="1354608"/>
            <a:ext cx="2988070" cy="4015219"/>
          </a:xfrm>
          <a:prstGeom prst="rect">
            <a:avLst/>
          </a:prstGeom>
        </p:spPr>
      </p:pic>
    </p:spTree>
    <p:extLst>
      <p:ext uri="{BB962C8B-B14F-4D97-AF65-F5344CB8AC3E}">
        <p14:creationId xmlns:p14="http://schemas.microsoft.com/office/powerpoint/2010/main" val="8020264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477089" y="2323715"/>
            <a:ext cx="6880352" cy="2178202"/>
          </a:xfrm>
          <a:prstGeom prst="rect">
            <a:avLst/>
          </a:prstGeom>
        </p:spPr>
      </p:pic>
    </p:spTree>
    <p:extLst>
      <p:ext uri="{BB962C8B-B14F-4D97-AF65-F5344CB8AC3E}">
        <p14:creationId xmlns:p14="http://schemas.microsoft.com/office/powerpoint/2010/main" val="27420169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0035" y="1850867"/>
            <a:ext cx="8818314" cy="2835693"/>
          </a:xfrm>
          <a:prstGeom prst="rect">
            <a:avLst/>
          </a:prstGeom>
        </p:spPr>
      </p:pic>
    </p:spTree>
    <p:extLst>
      <p:ext uri="{BB962C8B-B14F-4D97-AF65-F5344CB8AC3E}">
        <p14:creationId xmlns:p14="http://schemas.microsoft.com/office/powerpoint/2010/main" val="38005135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descr="cartoon.jpg"/>
          <p:cNvPicPr>
            <a:picLocks noChangeAspect="1"/>
          </p:cNvPicPr>
          <p:nvPr/>
        </p:nvPicPr>
        <p:blipFill>
          <a:blip r:embed="rId2"/>
          <a:srcRect l="-70325" r="-70325"/>
          <a:stretch>
            <a:fillRect/>
          </a:stretch>
        </p:blipFill>
        <p:spPr>
          <a:xfrm>
            <a:off x="1269898" y="2057830"/>
            <a:ext cx="6684663" cy="3809570"/>
          </a:xfrm>
          <a:prstGeom prst="rect">
            <a:avLst/>
          </a:prstGeom>
        </p:spPr>
      </p:pic>
    </p:spTree>
    <p:extLst>
      <p:ext uri="{BB962C8B-B14F-4D97-AF65-F5344CB8AC3E}">
        <p14:creationId xmlns:p14="http://schemas.microsoft.com/office/powerpoint/2010/main" val="1565337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6141" y="2647954"/>
            <a:ext cx="4042092" cy="1569660"/>
          </a:xfrm>
          <a:prstGeom prst="rect">
            <a:avLst/>
          </a:prstGeom>
          <a:noFill/>
        </p:spPr>
        <p:txBody>
          <a:bodyPr wrap="none" rtlCol="0">
            <a:spAutoFit/>
          </a:bodyPr>
          <a:lstStyle/>
          <a:p>
            <a:r>
              <a:rPr lang="en-US" sz="9600" dirty="0" smtClean="0"/>
              <a:t>Apathy</a:t>
            </a:r>
            <a:endParaRPr lang="en-US" sz="9600" dirty="0"/>
          </a:p>
        </p:txBody>
      </p:sp>
    </p:spTree>
    <p:extLst>
      <p:ext uri="{BB962C8B-B14F-4D97-AF65-F5344CB8AC3E}">
        <p14:creationId xmlns:p14="http://schemas.microsoft.com/office/powerpoint/2010/main" val="3201054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0411" y="2633193"/>
            <a:ext cx="7989687" cy="1569660"/>
          </a:xfrm>
          <a:prstGeom prst="rect">
            <a:avLst/>
          </a:prstGeom>
          <a:noFill/>
        </p:spPr>
        <p:txBody>
          <a:bodyPr wrap="none" rtlCol="0">
            <a:spAutoFit/>
          </a:bodyPr>
          <a:lstStyle/>
          <a:p>
            <a:r>
              <a:rPr lang="en-US" sz="9600" dirty="0" smtClean="0"/>
              <a:t>Fear of Failure</a:t>
            </a:r>
            <a:endParaRPr lang="en-US" sz="9600" dirty="0"/>
          </a:p>
        </p:txBody>
      </p:sp>
    </p:spTree>
    <p:extLst>
      <p:ext uri="{BB962C8B-B14F-4D97-AF65-F5344CB8AC3E}">
        <p14:creationId xmlns:p14="http://schemas.microsoft.com/office/powerpoint/2010/main" val="3874845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utb045"/>
          <p:cNvPicPr>
            <a:picLocks noChangeAspect="1" noChangeArrowheads="1"/>
          </p:cNvPicPr>
          <p:nvPr/>
        </p:nvPicPr>
        <p:blipFill>
          <a:blip r:embed="rId2"/>
          <a:srcRect/>
          <a:stretch>
            <a:fillRect/>
          </a:stretch>
        </p:blipFill>
        <p:spPr bwMode="auto">
          <a:xfrm>
            <a:off x="3394868" y="1714500"/>
            <a:ext cx="2354263" cy="3429000"/>
          </a:xfrm>
          <a:prstGeom prst="rect">
            <a:avLst/>
          </a:prstGeom>
          <a:noFill/>
          <a:ln w="9525">
            <a:noFill/>
            <a:miter lim="800000"/>
            <a:headEnd/>
            <a:tailEnd/>
          </a:ln>
        </p:spPr>
      </p:pic>
      <p:sp>
        <p:nvSpPr>
          <p:cNvPr id="6" name="TextBox 5"/>
          <p:cNvSpPr txBox="1"/>
          <p:nvPr/>
        </p:nvSpPr>
        <p:spPr>
          <a:xfrm>
            <a:off x="1248121" y="5636713"/>
            <a:ext cx="6667182" cy="369332"/>
          </a:xfrm>
          <a:prstGeom prst="rect">
            <a:avLst/>
          </a:prstGeom>
          <a:noFill/>
        </p:spPr>
        <p:txBody>
          <a:bodyPr wrap="square" rtlCol="0">
            <a:spAutoFit/>
          </a:bodyPr>
          <a:lstStyle/>
          <a:p>
            <a:r>
              <a:rPr lang="en-US" b="1" dirty="0" smtClean="0"/>
              <a:t>Babe Ruth</a:t>
            </a:r>
            <a:r>
              <a:rPr lang="en-US" dirty="0" smtClean="0"/>
              <a:t> hit 714 home runs—but he also struck out 1,330 times.</a:t>
            </a:r>
            <a:endParaRPr lang="en-US" dirty="0"/>
          </a:p>
        </p:txBody>
      </p:sp>
      <p:sp>
        <p:nvSpPr>
          <p:cNvPr id="2" name="TextBox 1"/>
          <p:cNvSpPr txBox="1"/>
          <p:nvPr/>
        </p:nvSpPr>
        <p:spPr>
          <a:xfrm>
            <a:off x="2877978" y="675497"/>
            <a:ext cx="3377909" cy="769441"/>
          </a:xfrm>
          <a:prstGeom prst="rect">
            <a:avLst/>
          </a:prstGeom>
          <a:noFill/>
        </p:spPr>
        <p:txBody>
          <a:bodyPr wrap="square" rtlCol="0">
            <a:spAutoFit/>
          </a:bodyPr>
          <a:lstStyle/>
          <a:p>
            <a:pPr algn="ctr"/>
            <a:r>
              <a:rPr lang="en-US" sz="4400" b="1" dirty="0"/>
              <a:t>Babe Ruth</a:t>
            </a:r>
            <a:r>
              <a:rPr lang="en-US" sz="4400" dirty="0"/>
              <a:t> </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nvSpPr>
        <p:spPr>
          <a:xfrm>
            <a:off x="685800" y="537882"/>
            <a:ext cx="3342544" cy="5776671"/>
          </a:xfrm>
          <a:prstGeom prst="rect">
            <a:avLst/>
          </a:prstGeom>
          <a:effectLst/>
        </p:spPr>
        <p:txBody>
          <a:bodyPr vert="horz" lIns="91440" tIns="45720" rIns="91440" bIns="45720" rtlCol="0" anchor="b" anchorCtr="0">
            <a:noAutofit/>
          </a:bodyPr>
          <a:lstStyle>
            <a:lvl1pPr algn="ctr" defTabSz="914400" rtl="0" eaLnBrk="1" latinLnBrk="0" hangingPunct="1">
              <a:spcBef>
                <a:spcPct val="0"/>
              </a:spcBef>
              <a:buNone/>
              <a:defRPr sz="5400" kern="12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latin typeface="+mj-lt"/>
                <a:ea typeface="+mj-ea"/>
                <a:cs typeface="+mj-cs"/>
              </a:defRPr>
            </a:lvl1pPr>
          </a:lstStyle>
          <a:p>
            <a:r>
              <a:rPr lang="en-US" sz="2800" dirty="0" smtClean="0"/>
              <a:t>Abraham Lincoln started out as a captain at the beginning of the Blackhawk War; by the end of the war, he had been demoted to private.</a:t>
            </a:r>
            <a:endParaRPr lang="en-US" dirty="0"/>
          </a:p>
        </p:txBody>
      </p:sp>
      <p:pic>
        <p:nvPicPr>
          <p:cNvPr id="5" name="Picture 4" descr="lincoln.jpg"/>
          <p:cNvPicPr>
            <a:picLocks noChangeAspect="1"/>
          </p:cNvPicPr>
          <p:nvPr/>
        </p:nvPicPr>
        <p:blipFill>
          <a:blip r:embed="rId2"/>
          <a:stretch>
            <a:fillRect/>
          </a:stretch>
        </p:blipFill>
        <p:spPr>
          <a:xfrm>
            <a:off x="3471210" y="237483"/>
            <a:ext cx="2072885" cy="2629973"/>
          </a:xfrm>
          <a:prstGeom prst="rect">
            <a:avLst/>
          </a:prstGeom>
        </p:spPr>
      </p:pic>
      <p:sp>
        <p:nvSpPr>
          <p:cNvPr id="7" name="TextBox 6"/>
          <p:cNvSpPr txBox="1"/>
          <p:nvPr/>
        </p:nvSpPr>
        <p:spPr>
          <a:xfrm>
            <a:off x="4560664" y="2867456"/>
            <a:ext cx="4079086" cy="3447098"/>
          </a:xfrm>
          <a:prstGeom prst="rect">
            <a:avLst/>
          </a:prstGeom>
          <a:noFill/>
        </p:spPr>
        <p:txBody>
          <a:bodyPr wrap="none" rtlCol="0">
            <a:spAutoFit/>
          </a:bodyPr>
          <a:lstStyle/>
          <a:p>
            <a:r>
              <a:rPr lang="en-US" sz="2000" dirty="0"/>
              <a:t>Failed in business in 1831.</a:t>
            </a:r>
          </a:p>
          <a:p>
            <a:r>
              <a:rPr lang="en-US" sz="2000" dirty="0"/>
              <a:t>Defeated for Legislature in 1832.</a:t>
            </a:r>
          </a:p>
          <a:p>
            <a:r>
              <a:rPr lang="en-US" sz="2000" dirty="0"/>
              <a:t>Second failure in business in 1833.</a:t>
            </a:r>
          </a:p>
          <a:p>
            <a:r>
              <a:rPr lang="en-US" sz="2000" dirty="0"/>
              <a:t>Suffered nervous breakdown in 1836.</a:t>
            </a:r>
          </a:p>
          <a:p>
            <a:r>
              <a:rPr lang="en-US" sz="2000" dirty="0"/>
              <a:t>Defeated for Speaker in 1838.</a:t>
            </a:r>
          </a:p>
          <a:p>
            <a:r>
              <a:rPr lang="en-US" sz="2000" dirty="0"/>
              <a:t>Defeated for Elector in 1840.</a:t>
            </a:r>
          </a:p>
          <a:p>
            <a:r>
              <a:rPr lang="en-US" sz="2000" dirty="0"/>
              <a:t>Defeated for Congress in 1848.</a:t>
            </a:r>
          </a:p>
          <a:p>
            <a:r>
              <a:rPr lang="en-US" sz="2000" dirty="0"/>
              <a:t>Defeated for Vice President in 1856.</a:t>
            </a:r>
          </a:p>
          <a:p>
            <a:r>
              <a:rPr lang="en-US" sz="2000" dirty="0"/>
              <a:t>Defeated for Senate in 1858.</a:t>
            </a:r>
          </a:p>
          <a:p>
            <a:r>
              <a:rPr lang="en-US" sz="2000" dirty="0"/>
              <a:t>Elected President in 1860.</a:t>
            </a:r>
          </a:p>
          <a:p>
            <a:endParaRPr lang="en-US" dirty="0"/>
          </a:p>
        </p:txBody>
      </p:sp>
      <p:sp>
        <p:nvSpPr>
          <p:cNvPr id="2" name="TextBox 1"/>
          <p:cNvSpPr txBox="1"/>
          <p:nvPr/>
        </p:nvSpPr>
        <p:spPr>
          <a:xfrm rot="20515661">
            <a:off x="421660" y="1085690"/>
            <a:ext cx="3277829" cy="584776"/>
          </a:xfrm>
          <a:prstGeom prst="rect">
            <a:avLst/>
          </a:prstGeom>
          <a:noFill/>
        </p:spPr>
        <p:txBody>
          <a:bodyPr wrap="square" rtlCol="0">
            <a:spAutoFit/>
          </a:bodyPr>
          <a:lstStyle/>
          <a:p>
            <a:r>
              <a:rPr lang="en-US" sz="3200" dirty="0"/>
              <a:t>Abraham Lincoln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0969" y="5257003"/>
            <a:ext cx="8162902" cy="1200329"/>
          </a:xfrm>
          <a:prstGeom prst="rect">
            <a:avLst/>
          </a:prstGeom>
        </p:spPr>
        <p:txBody>
          <a:bodyPr wrap="square">
            <a:spAutoFit/>
          </a:bodyPr>
          <a:lstStyle/>
          <a:p>
            <a:pPr lvl="0"/>
            <a:r>
              <a:rPr lang="en-US" b="1" dirty="0" smtClean="0">
                <a:latin typeface="Lucida Calligraphy"/>
                <a:cs typeface="Lucida Calligraphy"/>
              </a:rPr>
              <a:t>Henry Ford: </a:t>
            </a:r>
            <a:r>
              <a:rPr lang="en-US" dirty="0" smtClean="0">
                <a:latin typeface="Lucida Calligraphy"/>
                <a:cs typeface="Lucida Calligraphy"/>
              </a:rPr>
              <a:t>While Ford is today known for his innovative assembly line and American-made cars, he wasn't an instant success. In fact, his early businesses failed and left him broke five time before he founded the successful Ford Motor Company.</a:t>
            </a:r>
            <a:endParaRPr lang="en-US" dirty="0">
              <a:latin typeface="Lucida Calligraphy"/>
              <a:cs typeface="Lucida Calligraphy"/>
            </a:endParaRPr>
          </a:p>
        </p:txBody>
      </p:sp>
      <p:pic>
        <p:nvPicPr>
          <p:cNvPr id="5" name="Picture 4" descr="ford.jpg"/>
          <p:cNvPicPr>
            <a:picLocks noChangeAspect="1"/>
          </p:cNvPicPr>
          <p:nvPr/>
        </p:nvPicPr>
        <p:blipFill>
          <a:blip r:embed="rId2"/>
          <a:stretch>
            <a:fillRect/>
          </a:stretch>
        </p:blipFill>
        <p:spPr>
          <a:xfrm>
            <a:off x="3070472" y="2079398"/>
            <a:ext cx="3411201" cy="2781019"/>
          </a:xfrm>
          <a:prstGeom prst="rect">
            <a:avLst/>
          </a:prstGeom>
        </p:spPr>
      </p:pic>
      <p:sp>
        <p:nvSpPr>
          <p:cNvPr id="6" name="Title 5"/>
          <p:cNvSpPr>
            <a:spLocks noGrp="1"/>
          </p:cNvSpPr>
          <p:nvPr>
            <p:ph type="title"/>
          </p:nvPr>
        </p:nvSpPr>
        <p:spPr/>
        <p:txBody>
          <a:bodyPr/>
          <a:lstStyle/>
          <a:p>
            <a:r>
              <a:rPr lang="en-US" b="1" dirty="0" smtClean="0">
                <a:latin typeface="Lucida Calligraphy"/>
                <a:cs typeface="Lucida Calligraphy"/>
              </a:rPr>
              <a:t>Henry Ford: </a:t>
            </a:r>
            <a:endParaRPr lang="en-US" dirty="0"/>
          </a:p>
        </p:txBody>
      </p:sp>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194</TotalTime>
  <Words>1319</Words>
  <Application>Microsoft Macintosh PowerPoint</Application>
  <PresentationFormat>On-screen Show (4:3)</PresentationFormat>
  <Paragraphs>87</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Folio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Henry Ford: </vt:lpstr>
      <vt:lpstr>Thomas Edison </vt:lpstr>
      <vt:lpstr>Walt Disney </vt:lpstr>
      <vt:lpstr>Albert Einstein </vt:lpstr>
      <vt:lpstr>Robert Sternberg  </vt:lpstr>
      <vt:lpstr>Orville and Wilbur Wright</vt:lpstr>
      <vt:lpstr>Oprah Winfrey</vt:lpstr>
      <vt:lpstr>Sidney Poitier</vt:lpstr>
      <vt:lpstr>Harrison Ford</vt:lpstr>
      <vt:lpstr>Michael Jordan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Rebecca McKinney</dc:creator>
  <cp:lastModifiedBy>Rebecca McKinney</cp:lastModifiedBy>
  <cp:revision>17</cp:revision>
  <cp:lastPrinted>2012-02-13T17:24:33Z</cp:lastPrinted>
  <dcterms:created xsi:type="dcterms:W3CDTF">2012-02-13T16:40:35Z</dcterms:created>
  <dcterms:modified xsi:type="dcterms:W3CDTF">2012-02-21T20:15:55Z</dcterms:modified>
</cp:coreProperties>
</file>